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3" r:id="rId4"/>
    <p:sldId id="258" r:id="rId5"/>
    <p:sldId id="259" r:id="rId6"/>
    <p:sldId id="261" r:id="rId7"/>
    <p:sldId id="260" r:id="rId8"/>
    <p:sldId id="264" r:id="rId9"/>
    <p:sldId id="265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428095-975D-0288-907B-349C0530C723}" v="345" dt="2025-11-13T06:35:21.889"/>
    <p1510:client id="{EBA6B435-720E-7540-0011-BF5DFD42F4EC}" v="64" dt="2025-11-13T04:43:59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8949A-688B-4AED-AA8E-F203BA3310F5}" type="datetimeFigureOut">
              <a:rPr lang="en-US" dirty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89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30231-6059-4AF0-B828-13FEB68C6E43}" type="datetimeFigureOut">
              <a:rPr lang="en-US" dirty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8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6E087-9EB9-42E7-B62A-9B8FE3556101}" type="datetimeFigureOut">
              <a:rPr lang="en-US" dirty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16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7B2A-1291-46F4-B4CC-8BAFDF935B56}" type="datetimeFigureOut">
              <a:rPr lang="en-US" dirty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51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6B3B4-A63D-42FA-B9D1-41D36384F384}" type="datetimeFigureOut">
              <a:rPr lang="en-US" dirty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72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F0803-F60A-46DD-B88E-307855619A34}" type="datetimeFigureOut">
              <a:rPr lang="en-US" dirty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9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4245-B7F0-48F5-9A59-408A637F0829}" type="datetimeFigureOut">
              <a:rPr lang="en-US" dirty="0"/>
              <a:t>11/13/2025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14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9FBFC-AFD0-49F7-9AAB-86AF5F4471C2}" type="datetimeFigureOut">
              <a:rPr lang="en-US" dirty="0"/>
              <a:t>11/13/2025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3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EFA3-A6B6-4916-BD87-2F7F0B6DE4AC}" type="datetimeFigureOut">
              <a:rPr lang="en-US" dirty="0"/>
              <a:t>11/13/2025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09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28FE2-E902-4B86-B2C7-4AE6B54CDB70}" type="datetimeFigureOut">
              <a:rPr lang="en-US" dirty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4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74E58-F253-4E0F-B41E-2DC0E51ABEA1}" type="datetimeFigureOut">
              <a:rPr lang="en-US" dirty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362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/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/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/>
              <a:ahLst/>
              <a:cxnLst/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/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/>
              <a:ahLst/>
              <a:cxnLst/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/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/>
              <a:ahLst/>
              <a:cxnLst/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/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/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/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/>
              <a:ahLst/>
              <a:cxnLst/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/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/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/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/>
              <a:ahLst/>
              <a:cxnLst/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/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/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/>
              <a:ahLst/>
              <a:cxnLst/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/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/>
              <a:ahLst/>
              <a:cxnLst/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/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/>
              <a:ahLst/>
              <a:cxnLst/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/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/>
              <a:ahLst/>
              <a:cxnLst/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/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/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/>
              <a:ahLst/>
              <a:cxnLst/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/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/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/>
              <a:ahLst/>
              <a:cxnLst/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/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/>
              <a:ahLst/>
              <a:cxnLst/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/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/>
              <a:ahLst/>
              <a:cxnLst/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/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/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/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/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/>
              <a:ahLst/>
              <a:cxnLst/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/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/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/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/>
              <a:ahLst/>
              <a:cxnLst/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/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/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/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/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/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/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/>
              <a:ahLst/>
              <a:cxnLst/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/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/>
              <a:ahLst/>
              <a:cxnLst/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/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/>
              <a:ahLst/>
              <a:cxnLst/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/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/>
              <a:ahLst/>
              <a:cxnLst/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/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/>
              <a:ahLst/>
              <a:cxnLst/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/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/>
              <a:ahLst/>
              <a:cxnLst/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/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/>
              <a:ahLst/>
              <a:cxnLst/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/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/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/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/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/>
              <a:ahLst/>
              <a:cxnLst/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/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/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/>
              <a:ahLst/>
              <a:cxnLst/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/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/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/>
              <a:ahLst/>
              <a:cxnLst/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/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/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/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/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/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/>
              <a:ahLst/>
              <a:cxnLst/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/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/>
              <a:ahLst/>
              <a:cxnLst/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/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/>
              <a:ahLst/>
              <a:cxnLst/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/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/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/>
              <a:ahLst/>
              <a:cxnLst/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0F082710-245A-48CB-A5F6-8BB1DF6AB298}" type="datetimeFigureOut">
              <a:rPr lang="en-US" dirty="0"/>
              <a:pPr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24578CCF-2EC4-44CB-A694-F6F6E59A398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25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76">
          <p15:clr>
            <a:srgbClr val="F26B43"/>
          </p15:clr>
        </p15:guide>
        <p15:guide id="2" pos="6792">
          <p15:clr>
            <a:srgbClr val="F26B43"/>
          </p15:clr>
        </p15:guide>
        <p15:guide id="3" pos="3720">
          <p15:clr>
            <a:srgbClr val="F26B43"/>
          </p15:clr>
        </p15:guide>
        <p15:guide id="4" orient="horz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10B19-F48F-8D9E-809D-6335426E49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>
                <a:latin typeface="Aptos"/>
              </a:rPr>
              <a:t>FPGA BASED DEFRIBILLATORS SIGNAL DECTECTION USING ECG SIGNALS</a:t>
            </a:r>
            <a:r>
              <a:rPr lang="en-IN"/>
              <a:t> 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3DA78-5450-5020-C1FF-402526CA6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2315" y="4594644"/>
            <a:ext cx="2165685" cy="6631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/>
              <a:t>By Group-3</a:t>
            </a:r>
          </a:p>
        </p:txBody>
      </p:sp>
    </p:spTree>
    <p:extLst>
      <p:ext uri="{BB962C8B-B14F-4D97-AF65-F5344CB8AC3E}">
        <p14:creationId xmlns:p14="http://schemas.microsoft.com/office/powerpoint/2010/main" val="1273366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347D-67F9-658B-C489-E1BF767C0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APPLICATIONS: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C5EB2-45D3-B1EB-94DC-84DAE976B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43629"/>
            <a:ext cx="9634011" cy="4783823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b="1">
                <a:ea typeface="+mn-lt"/>
                <a:cs typeface="+mn-lt"/>
              </a:rPr>
              <a:t>Real-Time Cardiac Monitoring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Detects abnormal heart rhythms (like VF or VT) instantly using live ECG signals.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Automated External Defibrillators (AEDs)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FPGA enables fast and reliable detection for automatic shock delivery in emergency situations.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Hospital Intensive Care Units (ICUs)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Provides continuous ECG analysis for critical patients to alert medical staff immediately.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Wearable or Portable Health Devices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Enables compact, low-power ECG monitoring for patients at home or during travel.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Ambulance and Emergency Medical Systems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Supports rapid arrhythmia detection and defibrillation while transporting patients.</a:t>
            </a:r>
            <a:endParaRPr lang="en-US"/>
          </a:p>
          <a:p>
            <a:pPr>
              <a:buClr>
                <a:srgbClr val="C3B2A7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53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E16B-2EF4-7576-93C2-EA40241B8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Improvements: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10717-73B9-2932-B549-9715F479A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b="1">
                <a:ea typeface="+mn-lt"/>
                <a:cs typeface="+mn-lt"/>
              </a:rPr>
              <a:t>Integration with IoT and Cloud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Enables remote monitoring and real-time alerts for doctors or emergency services.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 b="1">
                <a:ea typeface="+mn-lt"/>
                <a:cs typeface="+mn-lt"/>
              </a:rPr>
              <a:t>Portable and Wearable Devices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Miniaturized FPGA-based systems for continuous at-home ECG monitoring.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 b="1">
                <a:ea typeface="+mn-lt"/>
                <a:cs typeface="+mn-lt"/>
              </a:rPr>
              <a:t>AI/ML-Based Arrhythmia Detection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Improves accuracy by detecting complex or rare heart abnormalities.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 b="1">
                <a:ea typeface="+mn-lt"/>
                <a:cs typeface="+mn-lt"/>
              </a:rPr>
              <a:t>Low-Power and Battery Optimization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Extends operational time for portable or implantable defibrillator systems.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 b="1">
                <a:ea typeface="+mn-lt"/>
                <a:cs typeface="+mn-lt"/>
              </a:rPr>
              <a:t>Multi-Lead ECG and Advanced Signal Processing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Supports multiple leads and better noise filtering for more precise detection.</a:t>
            </a:r>
            <a:endParaRPr lang="en-US"/>
          </a:p>
          <a:p>
            <a:pPr>
              <a:buClr>
                <a:srgbClr val="C3B2A7"/>
              </a:buClr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23F1F-9825-DEAD-47F7-97E9DB6F2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88B43-7D1B-4737-B471-C87547F8FE69}" type="datetime1"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39A40-25DB-17CF-F3C0-9A45AFAC1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41643-AA43-05A6-27D0-74BD6534B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18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BCC90-9254-5FBB-C61F-235C4CB00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CD88C-DC27-4B1C-90C6-A176E1AEF2CF}" type="datetime1"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2CB7D-E7C0-E335-18AD-1B66AA14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8756C-A630-5D50-1974-FDD798B75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12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57298-AB32-74AD-1442-9C396EBB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9600" dirty="0"/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8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6AB0F-5BAF-90C5-72BD-965D51343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D9102-8A45-DBBF-6DBD-FECF95990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b="1">
                <a:ea typeface="+mn-lt"/>
                <a:cs typeface="+mn-lt"/>
              </a:rPr>
              <a:t>Defibrillators require fast and accurate detection of abnormal heart rhythms</a:t>
            </a:r>
            <a:r>
              <a:rPr lang="en-US">
                <a:ea typeface="+mn-lt"/>
                <a:cs typeface="+mn-lt"/>
              </a:rPr>
              <a:t>, such as ventricular fibrillation (VF) and ventricular tachycardia (VT), to deliver timely life-saving shocks.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ECG (Electrocardiogram) signals provide real-time information</a:t>
            </a:r>
            <a:r>
              <a:rPr lang="en-US">
                <a:ea typeface="+mn-lt"/>
                <a:cs typeface="+mn-lt"/>
              </a:rPr>
              <a:t> about electrical activity of the heart, helping identify dangerous arrhythmias that need defibrillation.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Traditional microcontroller-based systems may face latency and processing limitations</a:t>
            </a:r>
            <a:r>
              <a:rPr lang="en-US">
                <a:ea typeface="+mn-lt"/>
                <a:cs typeface="+mn-lt"/>
              </a:rPr>
              <a:t>, especially when handling continuous high-speed biomedical signals.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FPGA (Field Programmable Gate Array) technology offers high-speed parallel processing</a:t>
            </a:r>
            <a:r>
              <a:rPr lang="en-US">
                <a:ea typeface="+mn-lt"/>
                <a:cs typeface="+mn-lt"/>
              </a:rPr>
              <a:t>, making it ideal for real-time ECG signal acquisition, filtering, and arrhythmia detection.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The project implements signal conditioning, noise removal, and rhythm classification on FPGA</a:t>
            </a:r>
            <a:r>
              <a:rPr lang="en-US">
                <a:ea typeface="+mn-lt"/>
                <a:cs typeface="+mn-lt"/>
              </a:rPr>
              <a:t>, ensuring reliable detection of defibrillation-triggering events.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By integrating ECG analysis on FPGA, the defibrillator system becomes faster, more accurate, and more reliable</a:t>
            </a:r>
            <a:r>
              <a:rPr lang="en-US">
                <a:ea typeface="+mn-lt"/>
                <a:cs typeface="+mn-lt"/>
              </a:rPr>
              <a:t>, improving patient survival chances during cardiac emergencies.</a:t>
            </a:r>
            <a:endParaRPr lang="en-US"/>
          </a:p>
          <a:p>
            <a:pPr>
              <a:buClr>
                <a:srgbClr val="C3B2A7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13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9D19-DE48-638A-662A-ADAB8AF25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DEFRIBILLATORS?</a:t>
            </a:r>
          </a:p>
        </p:txBody>
      </p:sp>
      <p:pic>
        <p:nvPicPr>
          <p:cNvPr id="7" name="Content Placeholder 6" descr="What is Defibrillation Used For?">
            <a:extLst>
              <a:ext uri="{FF2B5EF4-FFF2-40B4-BE49-F238E27FC236}">
                <a16:creationId xmlns:a16="http://schemas.microsoft.com/office/drawing/2014/main" id="{AFCCE519-88A3-EB8B-73A9-B22F35C0A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44560" y="1714417"/>
            <a:ext cx="3960261" cy="435133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74A1D-3EEC-3E33-3554-27A1102B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3284-14A3-4422-A6FE-4AAE305D7C5B}" type="datetime1"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972A1-F109-A3CC-62DA-38FA6E80B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DE9E-FBC3-D91E-9E9D-E20CA2D5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66CB10-8B39-72EC-7C31-F4B6646A6D7F}"/>
              </a:ext>
            </a:extLst>
          </p:cNvPr>
          <p:cNvSpPr txBox="1"/>
          <p:nvPr/>
        </p:nvSpPr>
        <p:spPr>
          <a:xfrm>
            <a:off x="651711" y="1714499"/>
            <a:ext cx="6096000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b="1"/>
              <a:t>Defibrillators are medical devices that give an electric shock to the heart</a:t>
            </a:r>
            <a:r>
              <a:rPr lang="en-US"/>
              <a:t> when it stops beating properly.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They are used to </a:t>
            </a:r>
            <a:r>
              <a:rPr lang="en-US" b="1"/>
              <a:t>restart the heart or bring it back to a normal rhythm</a:t>
            </a:r>
            <a:r>
              <a:rPr lang="en-US"/>
              <a:t> during emergencies.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They are mainly used when a person has </a:t>
            </a:r>
            <a:r>
              <a:rPr lang="en-US" b="1"/>
              <a:t>life-threatening arrhythmias</a:t>
            </a:r>
            <a:r>
              <a:rPr lang="en-US"/>
              <a:t>, like ventricular fibrillation (VF) or ventricular tachycardia (VT).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electric shock helps to </a:t>
            </a:r>
            <a:r>
              <a:rPr lang="en-US" b="1"/>
              <a:t>reset the heart’s electrical activity</a:t>
            </a:r>
            <a:r>
              <a:rPr lang="en-US"/>
              <a:t>, allowing it to beat normally again.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Defibrillators are used by </a:t>
            </a:r>
            <a:r>
              <a:rPr lang="en-US" b="1"/>
              <a:t>doctors, paramedics, and even the public</a:t>
            </a:r>
            <a:r>
              <a:rPr lang="en-US"/>
              <a:t> (AEDs found in malls, airports, offices).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They are important because </a:t>
            </a:r>
            <a:r>
              <a:rPr lang="en-US" b="1"/>
              <a:t>they can save a person’s life within minutes</a:t>
            </a:r>
            <a:r>
              <a:rPr lang="en-US"/>
              <a:t> if used quickly during cardiac arrest.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86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0791E-B434-F4BD-B8FE-95E7CD01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 DIAGRAM</a:t>
            </a:r>
          </a:p>
        </p:txBody>
      </p:sp>
      <p:pic>
        <p:nvPicPr>
          <p:cNvPr id="4" name="Content Placeholder 3" descr="Block diagram&#10;">
            <a:extLst>
              <a:ext uri="{FF2B5EF4-FFF2-40B4-BE49-F238E27FC236}">
                <a16:creationId xmlns:a16="http://schemas.microsoft.com/office/drawing/2014/main" id="{E48475B9-AD2D-2649-7354-195CEDC46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9980" y="1568325"/>
            <a:ext cx="4618452" cy="37163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E1477E-8ADA-3C78-6DE0-A3FB6D27DEE9}"/>
              </a:ext>
            </a:extLst>
          </p:cNvPr>
          <p:cNvSpPr txBox="1"/>
          <p:nvPr/>
        </p:nvSpPr>
        <p:spPr>
          <a:xfrm>
            <a:off x="318304" y="1856772"/>
            <a:ext cx="6096000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b="1"/>
              <a:t>ECG signal comes in</a:t>
            </a:r>
            <a:r>
              <a:rPr lang="en-US"/>
              <a:t> and is given to the FPGA along with a write control signal (Wr).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A </a:t>
            </a:r>
            <a:r>
              <a:rPr lang="en-US" b="1"/>
              <a:t>counter creates addresses</a:t>
            </a:r>
            <a:r>
              <a:rPr lang="en-US"/>
              <a:t> so that each ECG value can be stored in memory (RAM).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</a:t>
            </a:r>
            <a:r>
              <a:rPr lang="en-US" b="1"/>
              <a:t>RAM stores the ECG samples</a:t>
            </a:r>
            <a:r>
              <a:rPr lang="en-US"/>
              <a:t>, one by one, at the addresses created by the counter.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Registers take the stored ECG samples</a:t>
            </a:r>
            <a:r>
              <a:rPr lang="en-US"/>
              <a:t> to check the previous, current, and next values.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The </a:t>
            </a:r>
            <a:r>
              <a:rPr lang="en-US" b="1"/>
              <a:t>RR_detect block finds the R-peak</a:t>
            </a:r>
            <a:r>
              <a:rPr lang="en-US"/>
              <a:t> and calculates the time gap between two R-peaks (RR interval).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Finally, the FPGA </a:t>
            </a:r>
            <a:r>
              <a:rPr lang="en-US" b="1"/>
              <a:t>shows the result</a:t>
            </a:r>
            <a:r>
              <a:rPr lang="en-US"/>
              <a:t> — whether heart rate is HIGH, NORMAL, or LOW — on the display.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2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004A-05D9-AC2D-8199-64BDA3836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R-R PEAK INTERVAL CALCULATION</a:t>
            </a:r>
          </a:p>
        </p:txBody>
      </p:sp>
      <p:pic>
        <p:nvPicPr>
          <p:cNvPr id="4" name="Content Placeholder 3" descr="A diagram of a normal ecg signal&#10;&#10;AI-generated content may be incorrect.">
            <a:extLst>
              <a:ext uri="{FF2B5EF4-FFF2-40B4-BE49-F238E27FC236}">
                <a16:creationId xmlns:a16="http://schemas.microsoft.com/office/drawing/2014/main" id="{22AF5E9B-488C-8472-68D4-CD5978906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3967" y="2021165"/>
            <a:ext cx="3964329" cy="3083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A7FBBE-FA51-98C4-0207-C3B060B30C78}"/>
              </a:ext>
            </a:extLst>
          </p:cNvPr>
          <p:cNvSpPr txBox="1"/>
          <p:nvPr/>
        </p:nvSpPr>
        <p:spPr>
          <a:xfrm>
            <a:off x="1070658" y="2232949"/>
            <a:ext cx="60960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b="1"/>
              <a:t>Detects the R-peak</a:t>
            </a:r>
            <a:r>
              <a:rPr lang="en-US"/>
              <a:t> in the ECG signal by checking where the signal reaches a maximum point.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Measures the time gap between two R-peaks</a:t>
            </a:r>
            <a:r>
              <a:rPr lang="en-US"/>
              <a:t>, called the </a:t>
            </a:r>
            <a:r>
              <a:rPr lang="en-US" b="1"/>
              <a:t>RR interval</a:t>
            </a:r>
            <a:r>
              <a:rPr lang="en-US"/>
              <a:t>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Calculates heart rate</a:t>
            </a:r>
            <a:r>
              <a:rPr lang="en-US"/>
              <a:t> using the RR interval.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Compares the heart rate with limits</a:t>
            </a:r>
            <a:r>
              <a:rPr lang="en-US"/>
              <a:t> to decide if it is HIGH, NORMAL, or LOW.</a:t>
            </a:r>
          </a:p>
          <a:p>
            <a:pPr marL="228600" indent="-228600">
              <a:buFont typeface=""/>
              <a:buChar char="•"/>
            </a:pPr>
            <a:r>
              <a:rPr lang="en-US" b="1"/>
              <a:t>Sends the outputs</a:t>
            </a:r>
            <a:r>
              <a:rPr lang="en-US"/>
              <a:t> (RR interval, HIGH, NORMAL, LOW) to the display.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7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671D0-AEBF-D3E5-45BF-95E4A890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IRREGULAR HEART RHYTHM?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E78D6-44C0-361E-7A16-F6F877535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35939"/>
            <a:ext cx="5920466" cy="4389919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b="1" dirty="0">
                <a:ea typeface="+mn-lt"/>
                <a:cs typeface="+mn-lt"/>
              </a:rPr>
              <a:t>Arrhythmia means an irregular heartbeat</a:t>
            </a:r>
            <a:r>
              <a:rPr lang="en-US" dirty="0">
                <a:ea typeface="+mn-lt"/>
                <a:cs typeface="+mn-lt"/>
              </a:rPr>
              <a:t> — the heart does not beat in a normal, steady rhythm.</a:t>
            </a:r>
            <a:endParaRPr lang="en-US" dirty="0"/>
          </a:p>
          <a:p>
            <a:pPr marL="342900" indent="-342900">
              <a:buClr>
                <a:srgbClr val="C3B2A7"/>
              </a:buClr>
              <a:buFont typeface="Wingdings" panose="020B06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The heartbeat may become:</a:t>
            </a:r>
            <a:endParaRPr lang="en-US" dirty="0"/>
          </a:p>
          <a:p>
            <a:pPr marL="0" indent="0">
              <a:buClr>
                <a:srgbClr val="C3B2A7"/>
              </a:buClr>
              <a:buNone/>
            </a:pPr>
            <a:r>
              <a:rPr lang="en-US" b="1" dirty="0">
                <a:ea typeface="+mn-lt"/>
                <a:cs typeface="+mn-lt"/>
              </a:rPr>
              <a:t>         Too fast</a:t>
            </a:r>
            <a:r>
              <a:rPr lang="en-US" dirty="0">
                <a:ea typeface="+mn-lt"/>
                <a:cs typeface="+mn-lt"/>
              </a:rPr>
              <a:t> (Tachycardia)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         Too slow</a:t>
            </a:r>
            <a:r>
              <a:rPr lang="en-US" dirty="0">
                <a:ea typeface="+mn-lt"/>
                <a:cs typeface="+mn-lt"/>
              </a:rPr>
              <a:t> (Bradycardia)</a:t>
            </a:r>
            <a:endParaRPr lang="en-US"/>
          </a:p>
          <a:p>
            <a:pPr marL="0" indent="0">
              <a:buClr>
                <a:srgbClr val="C3B2A7"/>
              </a:buClr>
              <a:buNone/>
            </a:pPr>
            <a:r>
              <a:rPr lang="en-US" b="1" dirty="0">
                <a:ea typeface="+mn-lt"/>
                <a:cs typeface="+mn-lt"/>
              </a:rPr>
              <a:t>          Uneven or skipping beats</a:t>
            </a:r>
            <a:endParaRPr lang="en-US" dirty="0"/>
          </a:p>
          <a:p>
            <a:pPr marL="342900" indent="-342900">
              <a:buClr>
                <a:srgbClr val="C3B2A7"/>
              </a:buClr>
              <a:buFont typeface="Wingdings" panose="020B06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Arrhythmia occurs when the </a:t>
            </a:r>
            <a:r>
              <a:rPr lang="en-US" b="1" dirty="0">
                <a:ea typeface="+mn-lt"/>
                <a:cs typeface="+mn-lt"/>
              </a:rPr>
              <a:t>electrical signals in the heart do not work properly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342900" indent="-342900">
              <a:buClr>
                <a:srgbClr val="C3B2A7"/>
              </a:buClr>
              <a:buFont typeface="Wingdings" panose="020B06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Some arrhythmias are harmless, but others can be </a:t>
            </a:r>
            <a:r>
              <a:rPr lang="en-US" b="1" dirty="0">
                <a:ea typeface="+mn-lt"/>
                <a:cs typeface="+mn-lt"/>
              </a:rPr>
              <a:t>dangerous and life-threatening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342900" indent="-342900">
              <a:buClr>
                <a:srgbClr val="C3B2A7"/>
              </a:buClr>
              <a:buFont typeface="Wingdings" panose="020B06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Dangerous arrhythmias like </a:t>
            </a:r>
            <a:r>
              <a:rPr lang="en-US" b="1" dirty="0">
                <a:ea typeface="+mn-lt"/>
                <a:cs typeface="+mn-lt"/>
              </a:rPr>
              <a:t>Ventricular Fibrillation (VF)</a:t>
            </a:r>
            <a:r>
              <a:rPr lang="en-US" dirty="0">
                <a:ea typeface="+mn-lt"/>
                <a:cs typeface="+mn-lt"/>
              </a:rPr>
              <a:t> and </a:t>
            </a:r>
            <a:r>
              <a:rPr lang="en-US" b="1" dirty="0">
                <a:ea typeface="+mn-lt"/>
                <a:cs typeface="+mn-lt"/>
              </a:rPr>
              <a:t>Ventricular Tachycardia (VT)</a:t>
            </a:r>
            <a:r>
              <a:rPr lang="en-US" dirty="0">
                <a:ea typeface="+mn-lt"/>
                <a:cs typeface="+mn-lt"/>
              </a:rPr>
              <a:t> can stop blood flow and require immediate treatment.</a:t>
            </a:r>
            <a:endParaRPr lang="en-US" dirty="0"/>
          </a:p>
          <a:p>
            <a:pPr>
              <a:buClr>
                <a:srgbClr val="C3B2A7"/>
              </a:buClr>
              <a:buFont typeface="Wingdings" panose="020B0604020202020204" pitchFamily="34" charset="0"/>
              <a:buChar char="Ø"/>
            </a:pPr>
            <a:endParaRPr lang="en-US" dirty="0"/>
          </a:p>
        </p:txBody>
      </p:sp>
      <p:pic>
        <p:nvPicPr>
          <p:cNvPr id="6" name="Picture 5" descr="Difference Between Tachycardia and Bradycardia?">
            <a:extLst>
              <a:ext uri="{FF2B5EF4-FFF2-40B4-BE49-F238E27FC236}">
                <a16:creationId xmlns:a16="http://schemas.microsoft.com/office/drawing/2014/main" id="{4A011C55-FE53-5A78-A34C-1D032079B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818" y="1827957"/>
            <a:ext cx="4132161" cy="409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5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98C90-7628-73F4-AA3B-AD8E0D0B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Modern Love"/>
              </a:rPr>
              <a:t>Ventricular Fibrillation (VF)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D9AB5-F01C-A986-DC3C-0682A7AB6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45584"/>
            <a:ext cx="5872239" cy="438027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 dirty="0">
                <a:ea typeface="+mn-lt"/>
                <a:cs typeface="+mn-lt"/>
              </a:rPr>
              <a:t>VT is a very fast heart rhythm</a:t>
            </a:r>
            <a:r>
              <a:rPr lang="en-US" dirty="0">
                <a:ea typeface="+mn-lt"/>
                <a:cs typeface="+mn-lt"/>
              </a:rPr>
              <a:t> that starts in the ventricles (lower chambers).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The heart beats too fast to fill with blood properly, so </a:t>
            </a:r>
            <a:r>
              <a:rPr lang="en-US" b="1" dirty="0">
                <a:ea typeface="+mn-lt"/>
                <a:cs typeface="+mn-lt"/>
              </a:rPr>
              <a:t>blood flow drops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VT can cause </a:t>
            </a:r>
            <a:r>
              <a:rPr lang="en-US" b="1" dirty="0">
                <a:ea typeface="+mn-lt"/>
                <a:cs typeface="+mn-lt"/>
              </a:rPr>
              <a:t>dizziness, chest pain, or fainting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If not treated, VT can quickly turn into </a:t>
            </a:r>
            <a:r>
              <a:rPr lang="en-US" b="1" dirty="0">
                <a:ea typeface="+mn-lt"/>
                <a:cs typeface="+mn-lt"/>
              </a:rPr>
              <a:t>Ventricular Fibrillation (VF)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VT is often treated using a </a:t>
            </a:r>
            <a:r>
              <a:rPr lang="en-US" b="1" dirty="0">
                <a:ea typeface="+mn-lt"/>
                <a:cs typeface="+mn-lt"/>
              </a:rPr>
              <a:t>defibrillator shock</a:t>
            </a:r>
            <a:r>
              <a:rPr lang="en-US" dirty="0">
                <a:ea typeface="+mn-lt"/>
                <a:cs typeface="+mn-lt"/>
              </a:rPr>
              <a:t> to bring rhythm back to normal.</a:t>
            </a:r>
            <a:endParaRPr lang="en-US" dirty="0"/>
          </a:p>
          <a:p>
            <a:pPr>
              <a:buClr>
                <a:srgbClr val="C3B2A7"/>
              </a:buClr>
            </a:pPr>
            <a:endParaRPr lang="en-US" dirty="0"/>
          </a:p>
        </p:txBody>
      </p:sp>
      <p:pic>
        <p:nvPicPr>
          <p:cNvPr id="4" name="Picture 3" descr="Ventricular arrhythmias (VT; ventricular fibrillation; VF) | Healthengine  Blog">
            <a:extLst>
              <a:ext uri="{FF2B5EF4-FFF2-40B4-BE49-F238E27FC236}">
                <a16:creationId xmlns:a16="http://schemas.microsoft.com/office/drawing/2014/main" id="{3F468E26-3E78-01FE-EFC4-0EAF64DE9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815" y="1855205"/>
            <a:ext cx="4041130" cy="394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05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E81-26AE-27DA-819B-2AC202A1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Ventricular Tachycardia (VT)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3C372-6313-46A6-F311-2150B9D5C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164" y="1835938"/>
            <a:ext cx="6595657" cy="438027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VF is the most dangerous heart rhythm</a:t>
            </a:r>
            <a:r>
              <a:rPr lang="en-US" dirty="0">
                <a:ea typeface="+mn-lt"/>
                <a:cs typeface="+mn-lt"/>
              </a:rPr>
              <a:t>, where the ventricles </a:t>
            </a:r>
            <a:r>
              <a:rPr lang="en-US" i="1" dirty="0">
                <a:ea typeface="+mn-lt"/>
                <a:cs typeface="+mn-lt"/>
              </a:rPr>
              <a:t>quiver</a:t>
            </a:r>
            <a:r>
              <a:rPr lang="en-US" dirty="0">
                <a:ea typeface="+mn-lt"/>
                <a:cs typeface="+mn-lt"/>
              </a:rPr>
              <a:t> instead of pumping blood.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The electrical signals in the heart become </a:t>
            </a:r>
            <a:r>
              <a:rPr lang="en-US" b="1" dirty="0">
                <a:ea typeface="+mn-lt"/>
                <a:cs typeface="+mn-lt"/>
              </a:rPr>
              <a:t>chaotic and uncoordinated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Because the ventricles don’t pump, </a:t>
            </a:r>
            <a:r>
              <a:rPr lang="en-US" b="1" dirty="0">
                <a:ea typeface="+mn-lt"/>
                <a:cs typeface="+mn-lt"/>
              </a:rPr>
              <a:t>blood flow stops immediately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The person collapses, becomes unconscious, and </a:t>
            </a:r>
            <a:r>
              <a:rPr lang="en-US" b="1" dirty="0">
                <a:ea typeface="+mn-lt"/>
                <a:cs typeface="+mn-lt"/>
              </a:rPr>
              <a:t>death can occur within minutes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Clr>
                <a:srgbClr val="C3B2A7"/>
              </a:buClr>
            </a:pPr>
            <a:r>
              <a:rPr lang="en-US" dirty="0">
                <a:ea typeface="+mn-lt"/>
                <a:cs typeface="+mn-lt"/>
              </a:rPr>
              <a:t>Only an </a:t>
            </a:r>
            <a:r>
              <a:rPr lang="en-US" b="1" dirty="0">
                <a:ea typeface="+mn-lt"/>
                <a:cs typeface="+mn-lt"/>
              </a:rPr>
              <a:t>immediate defibrillator shock</a:t>
            </a:r>
            <a:r>
              <a:rPr lang="en-US" dirty="0">
                <a:ea typeface="+mn-lt"/>
                <a:cs typeface="+mn-lt"/>
              </a:rPr>
              <a:t> can stop VF and restore a normal rhythm.</a:t>
            </a:r>
            <a:endParaRPr lang="en-US" dirty="0"/>
          </a:p>
          <a:p>
            <a:pPr>
              <a:buClr>
                <a:srgbClr val="C3B2A7"/>
              </a:buClr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9BF0A-CF95-C9F5-35E1-C37D7A554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79EBF-6F94-40BE-AB59-B3535F4A6706}" type="datetime1"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240A1-8BE2-AA2B-AFBF-5B00A575D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6ECFC-69F8-FAAE-3CF8-6BF9E88E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8</a:t>
            </a:fld>
            <a:endParaRPr lang="en-US"/>
          </a:p>
        </p:txBody>
      </p:sp>
      <p:pic>
        <p:nvPicPr>
          <p:cNvPr id="7" name="Picture 6" descr="Know more about Ventricular Tachycardia">
            <a:extLst>
              <a:ext uri="{FF2B5EF4-FFF2-40B4-BE49-F238E27FC236}">
                <a16:creationId xmlns:a16="http://schemas.microsoft.com/office/drawing/2014/main" id="{CB7A6522-8F77-35FD-734B-B5E18DAFC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616" y="2037763"/>
            <a:ext cx="3505198" cy="333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72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00F8E-154F-2C9A-30FC-01B0A9B00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Output:</a:t>
            </a:r>
          </a:p>
        </p:txBody>
      </p:sp>
      <p:pic>
        <p:nvPicPr>
          <p:cNvPr id="9" name="Content Placeholder 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FE221CB0-78AC-B950-EF0C-4B06C2FE9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385" y="1511042"/>
            <a:ext cx="8227671" cy="466353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1740F-38B5-D78C-A61F-A9679B271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99CB2-6454-47AE-A196-A61E88C46E0F}" type="datetime1"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0386-1A47-AE1C-DAC7-6B0A82DF3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56AC5-E1B8-0CDC-2C25-553B7798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AB9B1-93F5-54EB-BB8E-F712CEE530DC}"/>
              </a:ext>
            </a:extLst>
          </p:cNvPr>
          <p:cNvSpPr txBox="1"/>
          <p:nvPr/>
        </p:nvSpPr>
        <p:spPr>
          <a:xfrm>
            <a:off x="424405" y="1509531"/>
            <a:ext cx="3539925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"/>
              <a:buChar char="•"/>
            </a:pPr>
            <a:r>
              <a:rPr lang="en-US" sz="1200" b="1" dirty="0"/>
              <a:t>R-peaks (Sig pulses) are detected</a:t>
            </a:r>
            <a:br>
              <a:rPr lang="en-US" sz="1200" dirty="0"/>
            </a:br>
            <a:r>
              <a:rPr lang="en-US" sz="1200" dirty="0"/>
              <a:t>The small pulses on </a:t>
            </a:r>
            <a:r>
              <a:rPr lang="en-US" sz="1200" b="1" dirty="0"/>
              <a:t>Sig</a:t>
            </a:r>
            <a:r>
              <a:rPr lang="en-US" sz="1200" dirty="0"/>
              <a:t> represent detected R-peaks in the ECG signal, and each one triggers calculation of an RR interval.</a:t>
            </a:r>
          </a:p>
          <a:p>
            <a:pPr marL="228600" indent="-228600">
              <a:buFont typeface=""/>
              <a:buChar char="•"/>
            </a:pPr>
            <a:r>
              <a:rPr lang="en-US" sz="1200" b="1" dirty="0"/>
              <a:t>RR interval output updates</a:t>
            </a:r>
            <a:br>
              <a:rPr lang="en-US" sz="1200" dirty="0"/>
            </a:br>
            <a:r>
              <a:rPr lang="en-US" sz="1200" dirty="0" err="1"/>
              <a:t>RR_int_ms</a:t>
            </a:r>
            <a:r>
              <a:rPr lang="en-US" sz="1200" dirty="0"/>
              <a:t> shows values like </a:t>
            </a:r>
            <a:r>
              <a:rPr lang="en-US" sz="1200" b="1" dirty="0"/>
              <a:t>03</a:t>
            </a:r>
            <a:r>
              <a:rPr lang="en-US" sz="1200" dirty="0"/>
              <a:t>, </a:t>
            </a:r>
            <a:r>
              <a:rPr lang="en-US" sz="1200" b="1" dirty="0"/>
              <a:t>0A</a:t>
            </a:r>
            <a:r>
              <a:rPr lang="en-US" sz="1200" dirty="0"/>
              <a:t>, etc.</a:t>
            </a:r>
            <a:br>
              <a:rPr lang="en-US" sz="1200" dirty="0"/>
            </a:br>
            <a:r>
              <a:rPr lang="en-US" sz="1200" dirty="0"/>
              <a:t>These values represent the measured time between successive R-peaks.</a:t>
            </a:r>
          </a:p>
          <a:p>
            <a:pPr marL="228600" indent="-228600">
              <a:buFont typeface=""/>
              <a:buChar char="•"/>
            </a:pPr>
            <a:r>
              <a:rPr lang="en-US" sz="1200" b="1" dirty="0"/>
              <a:t>Heart-rate classification logic works</a:t>
            </a:r>
          </a:p>
          <a:p>
            <a:pPr marL="228600" lvl="1" indent="-228600">
              <a:buFont typeface=""/>
              <a:buChar char="•"/>
            </a:pPr>
            <a:r>
              <a:rPr lang="en-US" sz="1200" dirty="0"/>
              <a:t>HIGH, NORMAL, LOW update depending on the RR interval length.</a:t>
            </a:r>
          </a:p>
          <a:p>
            <a:pPr marL="228600" indent="-228600">
              <a:buFont typeface=""/>
              <a:buChar char="•"/>
            </a:pPr>
            <a:r>
              <a:rPr lang="en-US" sz="1200" b="1" dirty="0"/>
              <a:t>VT (Ventricular Tachycardia) detection activates</a:t>
            </a:r>
            <a:br>
              <a:rPr lang="en-US" sz="1200" dirty="0"/>
            </a:br>
            <a:r>
              <a:rPr lang="en-US" sz="1200" dirty="0"/>
              <a:t>The </a:t>
            </a:r>
            <a:r>
              <a:rPr lang="en-US" sz="1200" b="1" dirty="0"/>
              <a:t>VT signal goes HIGH (1)</a:t>
            </a:r>
            <a:r>
              <a:rPr lang="en-US" sz="1200" dirty="0"/>
              <a:t> because multiple consecutive RR intervals are very short (like 03), indicating </a:t>
            </a:r>
            <a:r>
              <a:rPr lang="en-US" sz="1200" b="1" dirty="0"/>
              <a:t>fast and regular</a:t>
            </a:r>
            <a:r>
              <a:rPr lang="en-US" sz="1200" dirty="0"/>
              <a:t> rhythm → characteristic of VT.</a:t>
            </a:r>
          </a:p>
          <a:p>
            <a:pPr marL="228600" indent="-228600">
              <a:buFont typeface=""/>
              <a:buChar char="•"/>
            </a:pPr>
            <a:r>
              <a:rPr lang="en-US" sz="1200" b="1" dirty="0"/>
              <a:t>VF remains LOW</a:t>
            </a:r>
            <a:br>
              <a:rPr lang="en-US" sz="1200" dirty="0"/>
            </a:br>
            <a:r>
              <a:rPr lang="en-US" sz="1200" dirty="0"/>
              <a:t>VF = 0 because the intervals are </a:t>
            </a:r>
            <a:r>
              <a:rPr lang="en-US" sz="1200" i="1" dirty="0"/>
              <a:t>fast but not irregular</a:t>
            </a:r>
            <a:r>
              <a:rPr lang="en-US" sz="1200" dirty="0"/>
              <a:t>.</a:t>
            </a:r>
            <a:br>
              <a:rPr lang="en-US" sz="1200" dirty="0"/>
            </a:br>
            <a:r>
              <a:rPr lang="en-US" sz="1200" dirty="0"/>
              <a:t>VF requires </a:t>
            </a:r>
            <a:r>
              <a:rPr lang="en-US" sz="1200" b="1" dirty="0"/>
              <a:t>chaotic, highly variable RR intervals</a:t>
            </a:r>
            <a:r>
              <a:rPr lang="en-US" sz="1200" dirty="0"/>
              <a:t>, which are not present in this waveform.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28607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emianVTI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BohemianVTI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Bohemi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AA0957B6-9651-4F50-8EB8-D9F009F1C26A}" vid="{D1E7B544-9A8A-44B5-ABA3-322A5F0453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1066</Words>
  <Application>Microsoft Office PowerPoint</Application>
  <PresentationFormat>Widescreen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Avenir Next LT Pro</vt:lpstr>
      <vt:lpstr>Modern Love</vt:lpstr>
      <vt:lpstr>Wingdings</vt:lpstr>
      <vt:lpstr>BohemianVTI</vt:lpstr>
      <vt:lpstr>FPGA BASED DEFRIBILLATORS SIGNAL DECTECTION USING ECG SIGNALS </vt:lpstr>
      <vt:lpstr>INTRODUCTION</vt:lpstr>
      <vt:lpstr>DEFRIBILLATORS?</vt:lpstr>
      <vt:lpstr>BLOCK DIAGRAM</vt:lpstr>
      <vt:lpstr>R-R PEAK INTERVAL CALCULATION</vt:lpstr>
      <vt:lpstr>IRREGULAR HEART RHYTHM?</vt:lpstr>
      <vt:lpstr>Ventricular Fibrillation (VF)</vt:lpstr>
      <vt:lpstr>Ventricular Tachycardia (VT)</vt:lpstr>
      <vt:lpstr>Output:</vt:lpstr>
      <vt:lpstr>APPLICATIONS: </vt:lpstr>
      <vt:lpstr>Future Improvements: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Maddula Sravvya</dc:creator>
  <cp:lastModifiedBy>Sravya Maddula</cp:lastModifiedBy>
  <cp:revision>77</cp:revision>
  <dcterms:created xsi:type="dcterms:W3CDTF">2025-11-12T14:35:07Z</dcterms:created>
  <dcterms:modified xsi:type="dcterms:W3CDTF">2025-11-13T06:38:35Z</dcterms:modified>
</cp:coreProperties>
</file>